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90" r:id="rId3"/>
    <p:sldId id="291" r:id="rId4"/>
    <p:sldId id="292"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97"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96" r:id="rId35"/>
    <p:sldId id="295" r:id="rId36"/>
    <p:sldId id="294" r:id="rId37"/>
    <p:sldId id="286" r:id="rId38"/>
    <p:sldId id="287" r:id="rId39"/>
    <p:sldId id="288" r:id="rId40"/>
    <p:sldId id="293"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34.png>
</file>

<file path=ppt/media/image35.png>
</file>

<file path=ppt/media/image36.png>
</file>

<file path=ppt/media/image37.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5/24/2022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5/24/2022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5/24/2022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5/24/2022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5/24/2022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5/24/2022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5/24/2022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5/24/2022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5/24/2022</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5/24/2022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5/24/2022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5/24/2022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5/24/2022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5/24/2022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5/24/2022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5/24/2022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5/24/2022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5/24/2022</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iist-mirpur.edu.bd/"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sciencedirect.com/topics/engineering/infective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slideLayout" Target="../slideLayouts/slideLayout2.xml"/><Relationship Id="rId1" Type="http://schemas.openxmlformats.org/officeDocument/2006/relationships/video" Target="https://www.youtube.com/embed/-0eE7B2PpaA?feature=oembed"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slideLayout" Target="../slideLayouts/slideLayout2.xml"/><Relationship Id="rId1" Type="http://schemas.openxmlformats.org/officeDocument/2006/relationships/video" Target="https://www.youtube.com/embed/2Bw5f4vYL98?feature=oembe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300D5-724E-46DC-93CF-A690775C0A87}"/>
              </a:ext>
            </a:extLst>
          </p:cNvPr>
          <p:cNvSpPr>
            <a:spLocks noGrp="1"/>
          </p:cNvSpPr>
          <p:nvPr>
            <p:ph type="ctrTitle"/>
          </p:nvPr>
        </p:nvSpPr>
        <p:spPr>
          <a:xfrm>
            <a:off x="680322" y="2750552"/>
            <a:ext cx="8144134" cy="1117687"/>
          </a:xfrm>
        </p:spPr>
        <p:txBody>
          <a:bodyPr/>
          <a:lstStyle/>
          <a:p>
            <a:r>
              <a:rPr lang="en-GB" sz="3200" dirty="0"/>
              <a:t>Management and Organization of Online Classes: Challenges and Opportunities</a:t>
            </a:r>
            <a:endParaRPr lang="en-US" sz="3200" dirty="0"/>
          </a:p>
        </p:txBody>
      </p:sp>
      <p:sp>
        <p:nvSpPr>
          <p:cNvPr id="3" name="Subtitle 2">
            <a:extLst>
              <a:ext uri="{FF2B5EF4-FFF2-40B4-BE49-F238E27FC236}">
                <a16:creationId xmlns:a16="http://schemas.microsoft.com/office/drawing/2014/main" id="{6663F47A-BA67-4B9A-823F-CF43180968C7}"/>
              </a:ext>
            </a:extLst>
          </p:cNvPr>
          <p:cNvSpPr>
            <a:spLocks noGrp="1"/>
          </p:cNvSpPr>
          <p:nvPr>
            <p:ph type="subTitle" idx="1"/>
          </p:nvPr>
        </p:nvSpPr>
        <p:spPr/>
        <p:txBody>
          <a:bodyPr/>
          <a:lstStyle/>
          <a:p>
            <a:endParaRPr lang="en-US" dirty="0"/>
          </a:p>
          <a:p>
            <a:endParaRPr lang="en-US" dirty="0"/>
          </a:p>
        </p:txBody>
      </p:sp>
      <p:sp>
        <p:nvSpPr>
          <p:cNvPr id="4" name="TextBox 3">
            <a:extLst>
              <a:ext uri="{FF2B5EF4-FFF2-40B4-BE49-F238E27FC236}">
                <a16:creationId xmlns:a16="http://schemas.microsoft.com/office/drawing/2014/main" id="{30A2FE72-6CB5-40FC-99EE-7FC3C15FCB97}"/>
              </a:ext>
            </a:extLst>
          </p:cNvPr>
          <p:cNvSpPr txBox="1"/>
          <p:nvPr/>
        </p:nvSpPr>
        <p:spPr>
          <a:xfrm>
            <a:off x="4412975" y="4943061"/>
            <a:ext cx="4411482" cy="1569660"/>
          </a:xfrm>
          <a:prstGeom prst="rect">
            <a:avLst/>
          </a:prstGeom>
          <a:noFill/>
        </p:spPr>
        <p:txBody>
          <a:bodyPr wrap="square" rtlCol="0">
            <a:spAutoFit/>
          </a:bodyPr>
          <a:lstStyle/>
          <a:p>
            <a:r>
              <a:rPr lang="en-US" sz="2400" dirty="0"/>
              <a:t>By </a:t>
            </a:r>
          </a:p>
          <a:p>
            <a:r>
              <a:rPr lang="en-US" sz="2400" dirty="0"/>
              <a:t>Dr. Sheikh Abu Reza</a:t>
            </a:r>
          </a:p>
          <a:p>
            <a:r>
              <a:rPr lang="en-US" sz="2400" dirty="0"/>
              <a:t>Former Director (P&amp;D), DTE &amp;</a:t>
            </a:r>
          </a:p>
          <a:p>
            <a:r>
              <a:rPr lang="en-US" sz="2400" dirty="0"/>
              <a:t>CBT&amp;A Trainer</a:t>
            </a:r>
          </a:p>
        </p:txBody>
      </p:sp>
    </p:spTree>
    <p:extLst>
      <p:ext uri="{BB962C8B-B14F-4D97-AF65-F5344CB8AC3E}">
        <p14:creationId xmlns:p14="http://schemas.microsoft.com/office/powerpoint/2010/main" val="1647437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798CF-91FE-4D42-959C-E9330C336E7D}"/>
              </a:ext>
            </a:extLst>
          </p:cNvPr>
          <p:cNvSpPr>
            <a:spLocks noGrp="1"/>
          </p:cNvSpPr>
          <p:nvPr>
            <p:ph type="title"/>
          </p:nvPr>
        </p:nvSpPr>
        <p:spPr/>
        <p:txBody>
          <a:bodyPr/>
          <a:lstStyle/>
          <a:p>
            <a:r>
              <a:rPr lang="en-US" dirty="0"/>
              <a:t>PWD</a:t>
            </a:r>
          </a:p>
        </p:txBody>
      </p:sp>
      <p:pic>
        <p:nvPicPr>
          <p:cNvPr id="5" name="Content Placeholder 4">
            <a:extLst>
              <a:ext uri="{FF2B5EF4-FFF2-40B4-BE49-F238E27FC236}">
                <a16:creationId xmlns:a16="http://schemas.microsoft.com/office/drawing/2014/main" id="{69ECC3AC-E9C7-4C99-9B6F-D655C0CA553C}"/>
              </a:ext>
            </a:extLst>
          </p:cNvPr>
          <p:cNvPicPr>
            <a:picLocks noGrp="1" noChangeAspect="1"/>
          </p:cNvPicPr>
          <p:nvPr>
            <p:ph idx="1"/>
          </p:nvPr>
        </p:nvPicPr>
        <p:blipFill>
          <a:blip r:embed="rId2"/>
          <a:stretch>
            <a:fillRect/>
          </a:stretch>
        </p:blipFill>
        <p:spPr>
          <a:xfrm>
            <a:off x="680321" y="2001079"/>
            <a:ext cx="9613861" cy="4818543"/>
          </a:xfrm>
        </p:spPr>
      </p:pic>
    </p:spTree>
    <p:extLst>
      <p:ext uri="{BB962C8B-B14F-4D97-AF65-F5344CB8AC3E}">
        <p14:creationId xmlns:p14="http://schemas.microsoft.com/office/powerpoint/2010/main" val="1748140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B957E-873C-405E-926A-23067335DCEF}"/>
              </a:ext>
            </a:extLst>
          </p:cNvPr>
          <p:cNvSpPr>
            <a:spLocks noGrp="1"/>
          </p:cNvSpPr>
          <p:nvPr>
            <p:ph type="title"/>
          </p:nvPr>
        </p:nvSpPr>
        <p:spPr/>
        <p:txBody>
          <a:bodyPr/>
          <a:lstStyle/>
          <a:p>
            <a:r>
              <a:rPr lang="en-US" dirty="0"/>
              <a:t>More PWD joining ODL</a:t>
            </a:r>
          </a:p>
        </p:txBody>
      </p:sp>
      <p:pic>
        <p:nvPicPr>
          <p:cNvPr id="5" name="Content Placeholder 4">
            <a:extLst>
              <a:ext uri="{FF2B5EF4-FFF2-40B4-BE49-F238E27FC236}">
                <a16:creationId xmlns:a16="http://schemas.microsoft.com/office/drawing/2014/main" id="{363272E5-B147-4207-9D62-1682FE35371B}"/>
              </a:ext>
            </a:extLst>
          </p:cNvPr>
          <p:cNvPicPr>
            <a:picLocks noGrp="1" noChangeAspect="1"/>
          </p:cNvPicPr>
          <p:nvPr>
            <p:ph idx="1"/>
          </p:nvPr>
        </p:nvPicPr>
        <p:blipFill>
          <a:blip r:embed="rId2"/>
          <a:stretch>
            <a:fillRect/>
          </a:stretch>
        </p:blipFill>
        <p:spPr>
          <a:xfrm>
            <a:off x="952624" y="1975101"/>
            <a:ext cx="9203735" cy="4624482"/>
          </a:xfrm>
        </p:spPr>
      </p:pic>
    </p:spTree>
    <p:extLst>
      <p:ext uri="{BB962C8B-B14F-4D97-AF65-F5344CB8AC3E}">
        <p14:creationId xmlns:p14="http://schemas.microsoft.com/office/powerpoint/2010/main" val="2037131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6EFCE-5346-4795-BB37-7A7F313AB93F}"/>
              </a:ext>
            </a:extLst>
          </p:cNvPr>
          <p:cNvSpPr>
            <a:spLocks noGrp="1"/>
          </p:cNvSpPr>
          <p:nvPr>
            <p:ph type="title"/>
          </p:nvPr>
        </p:nvSpPr>
        <p:spPr/>
        <p:txBody>
          <a:bodyPr/>
          <a:lstStyle/>
          <a:p>
            <a:r>
              <a:rPr lang="en-US" dirty="0"/>
              <a:t>Workforce Recovery </a:t>
            </a:r>
            <a:r>
              <a:rPr lang="en-US" dirty="0" err="1"/>
              <a:t>Programme</a:t>
            </a:r>
            <a:endParaRPr lang="en-US" dirty="0"/>
          </a:p>
        </p:txBody>
      </p:sp>
      <p:pic>
        <p:nvPicPr>
          <p:cNvPr id="5" name="Content Placeholder 4">
            <a:extLst>
              <a:ext uri="{FF2B5EF4-FFF2-40B4-BE49-F238E27FC236}">
                <a16:creationId xmlns:a16="http://schemas.microsoft.com/office/drawing/2014/main" id="{0CC29836-6B41-4C47-9BA1-F38455CAFC09}"/>
              </a:ext>
            </a:extLst>
          </p:cNvPr>
          <p:cNvPicPr>
            <a:picLocks noGrp="1" noChangeAspect="1"/>
          </p:cNvPicPr>
          <p:nvPr>
            <p:ph idx="1"/>
          </p:nvPr>
        </p:nvPicPr>
        <p:blipFill>
          <a:blip r:embed="rId2"/>
          <a:stretch>
            <a:fillRect/>
          </a:stretch>
        </p:blipFill>
        <p:spPr>
          <a:xfrm>
            <a:off x="438165" y="2067339"/>
            <a:ext cx="10098171" cy="4623705"/>
          </a:xfrm>
        </p:spPr>
      </p:pic>
    </p:spTree>
    <p:extLst>
      <p:ext uri="{BB962C8B-B14F-4D97-AF65-F5344CB8AC3E}">
        <p14:creationId xmlns:p14="http://schemas.microsoft.com/office/powerpoint/2010/main" val="2795047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F1828-A9A8-4099-A757-DEDD83BE0751}"/>
              </a:ext>
            </a:extLst>
          </p:cNvPr>
          <p:cNvSpPr>
            <a:spLocks noGrp="1"/>
          </p:cNvSpPr>
          <p:nvPr>
            <p:ph type="title"/>
          </p:nvPr>
        </p:nvSpPr>
        <p:spPr/>
        <p:txBody>
          <a:bodyPr/>
          <a:lstStyle/>
          <a:p>
            <a:r>
              <a:rPr lang="en-US" dirty="0"/>
              <a:t>Pedagogical Challenge</a:t>
            </a:r>
          </a:p>
        </p:txBody>
      </p:sp>
      <p:pic>
        <p:nvPicPr>
          <p:cNvPr id="5" name="Content Placeholder 4">
            <a:extLst>
              <a:ext uri="{FF2B5EF4-FFF2-40B4-BE49-F238E27FC236}">
                <a16:creationId xmlns:a16="http://schemas.microsoft.com/office/drawing/2014/main" id="{A823963B-A928-4807-A1E5-49F78432BF7F}"/>
              </a:ext>
            </a:extLst>
          </p:cNvPr>
          <p:cNvPicPr>
            <a:picLocks noGrp="1" noChangeAspect="1"/>
          </p:cNvPicPr>
          <p:nvPr>
            <p:ph idx="1"/>
          </p:nvPr>
        </p:nvPicPr>
        <p:blipFill>
          <a:blip r:embed="rId2"/>
          <a:stretch>
            <a:fillRect/>
          </a:stretch>
        </p:blipFill>
        <p:spPr>
          <a:xfrm>
            <a:off x="680321" y="2109251"/>
            <a:ext cx="9510601" cy="4718438"/>
          </a:xfrm>
        </p:spPr>
      </p:pic>
    </p:spTree>
    <p:extLst>
      <p:ext uri="{BB962C8B-B14F-4D97-AF65-F5344CB8AC3E}">
        <p14:creationId xmlns:p14="http://schemas.microsoft.com/office/powerpoint/2010/main" val="619204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4F0AE-07EE-46E8-87E4-6DA032DA73BA}"/>
              </a:ext>
            </a:extLst>
          </p:cNvPr>
          <p:cNvSpPr>
            <a:spLocks noGrp="1"/>
          </p:cNvSpPr>
          <p:nvPr>
            <p:ph type="title"/>
          </p:nvPr>
        </p:nvSpPr>
        <p:spPr/>
        <p:txBody>
          <a:bodyPr/>
          <a:lstStyle/>
          <a:p>
            <a:r>
              <a:rPr lang="en-US" dirty="0"/>
              <a:t>3 Type Content</a:t>
            </a:r>
          </a:p>
        </p:txBody>
      </p:sp>
      <p:pic>
        <p:nvPicPr>
          <p:cNvPr id="5" name="Content Placeholder 4">
            <a:extLst>
              <a:ext uri="{FF2B5EF4-FFF2-40B4-BE49-F238E27FC236}">
                <a16:creationId xmlns:a16="http://schemas.microsoft.com/office/drawing/2014/main" id="{0871A7AE-0A2F-4900-9CA5-386E90AA082C}"/>
              </a:ext>
            </a:extLst>
          </p:cNvPr>
          <p:cNvPicPr>
            <a:picLocks noGrp="1" noChangeAspect="1"/>
          </p:cNvPicPr>
          <p:nvPr>
            <p:ph idx="1"/>
          </p:nvPr>
        </p:nvPicPr>
        <p:blipFill>
          <a:blip r:embed="rId2"/>
          <a:stretch>
            <a:fillRect/>
          </a:stretch>
        </p:blipFill>
        <p:spPr>
          <a:xfrm>
            <a:off x="555205" y="2054087"/>
            <a:ext cx="9927263" cy="4598287"/>
          </a:xfrm>
        </p:spPr>
      </p:pic>
    </p:spTree>
    <p:extLst>
      <p:ext uri="{BB962C8B-B14F-4D97-AF65-F5344CB8AC3E}">
        <p14:creationId xmlns:p14="http://schemas.microsoft.com/office/powerpoint/2010/main" val="34954065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6A407-29DF-4E82-B792-A6CEE52ACB77}"/>
              </a:ext>
            </a:extLst>
          </p:cNvPr>
          <p:cNvSpPr>
            <a:spLocks noGrp="1"/>
          </p:cNvSpPr>
          <p:nvPr>
            <p:ph type="title"/>
          </p:nvPr>
        </p:nvSpPr>
        <p:spPr/>
        <p:txBody>
          <a:bodyPr/>
          <a:lstStyle/>
          <a:p>
            <a:r>
              <a:rPr lang="en-US" dirty="0"/>
              <a:t>Quality Contents</a:t>
            </a:r>
          </a:p>
        </p:txBody>
      </p:sp>
      <p:pic>
        <p:nvPicPr>
          <p:cNvPr id="5" name="Content Placeholder 4">
            <a:extLst>
              <a:ext uri="{FF2B5EF4-FFF2-40B4-BE49-F238E27FC236}">
                <a16:creationId xmlns:a16="http://schemas.microsoft.com/office/drawing/2014/main" id="{6E63D30D-849A-486D-8537-183C1D7A4E87}"/>
              </a:ext>
            </a:extLst>
          </p:cNvPr>
          <p:cNvPicPr>
            <a:picLocks noGrp="1" noChangeAspect="1"/>
          </p:cNvPicPr>
          <p:nvPr>
            <p:ph idx="1"/>
          </p:nvPr>
        </p:nvPicPr>
        <p:blipFill>
          <a:blip r:embed="rId2"/>
          <a:stretch>
            <a:fillRect/>
          </a:stretch>
        </p:blipFill>
        <p:spPr>
          <a:xfrm>
            <a:off x="890880" y="2067339"/>
            <a:ext cx="9192742" cy="4623698"/>
          </a:xfrm>
        </p:spPr>
      </p:pic>
    </p:spTree>
    <p:extLst>
      <p:ext uri="{BB962C8B-B14F-4D97-AF65-F5344CB8AC3E}">
        <p14:creationId xmlns:p14="http://schemas.microsoft.com/office/powerpoint/2010/main" val="445897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8FC9-3BD7-4128-8410-8A49EA44A0FE}"/>
              </a:ext>
            </a:extLst>
          </p:cNvPr>
          <p:cNvSpPr>
            <a:spLocks noGrp="1"/>
          </p:cNvSpPr>
          <p:nvPr>
            <p:ph type="title"/>
          </p:nvPr>
        </p:nvSpPr>
        <p:spPr/>
        <p:txBody>
          <a:bodyPr/>
          <a:lstStyle/>
          <a:p>
            <a:r>
              <a:rPr lang="en-US" dirty="0"/>
              <a:t>OER</a:t>
            </a:r>
          </a:p>
        </p:txBody>
      </p:sp>
      <p:pic>
        <p:nvPicPr>
          <p:cNvPr id="5" name="Content Placeholder 4">
            <a:extLst>
              <a:ext uri="{FF2B5EF4-FFF2-40B4-BE49-F238E27FC236}">
                <a16:creationId xmlns:a16="http://schemas.microsoft.com/office/drawing/2014/main" id="{5A00B98F-0F38-4D0E-BEC6-46E46650ABDE}"/>
              </a:ext>
            </a:extLst>
          </p:cNvPr>
          <p:cNvPicPr>
            <a:picLocks noGrp="1" noChangeAspect="1"/>
          </p:cNvPicPr>
          <p:nvPr>
            <p:ph idx="1"/>
          </p:nvPr>
        </p:nvPicPr>
        <p:blipFill>
          <a:blip r:embed="rId2"/>
          <a:stretch>
            <a:fillRect/>
          </a:stretch>
        </p:blipFill>
        <p:spPr>
          <a:xfrm>
            <a:off x="1150135" y="2008627"/>
            <a:ext cx="8674231" cy="4849373"/>
          </a:xfrm>
        </p:spPr>
      </p:pic>
    </p:spTree>
    <p:extLst>
      <p:ext uri="{BB962C8B-B14F-4D97-AF65-F5344CB8AC3E}">
        <p14:creationId xmlns:p14="http://schemas.microsoft.com/office/powerpoint/2010/main" val="1177169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275CF-BBEE-4A27-8015-BC48E270FF73}"/>
              </a:ext>
            </a:extLst>
          </p:cNvPr>
          <p:cNvSpPr>
            <a:spLocks noGrp="1"/>
          </p:cNvSpPr>
          <p:nvPr>
            <p:ph type="title"/>
          </p:nvPr>
        </p:nvSpPr>
        <p:spPr/>
        <p:txBody>
          <a:bodyPr/>
          <a:lstStyle/>
          <a:p>
            <a:r>
              <a:rPr lang="en-US" dirty="0"/>
              <a:t>Khan Academy USA</a:t>
            </a:r>
          </a:p>
        </p:txBody>
      </p:sp>
      <p:pic>
        <p:nvPicPr>
          <p:cNvPr id="5" name="Content Placeholder 4">
            <a:extLst>
              <a:ext uri="{FF2B5EF4-FFF2-40B4-BE49-F238E27FC236}">
                <a16:creationId xmlns:a16="http://schemas.microsoft.com/office/drawing/2014/main" id="{88309D15-7E07-4CF3-BE61-28342EE6D08D}"/>
              </a:ext>
            </a:extLst>
          </p:cNvPr>
          <p:cNvPicPr>
            <a:picLocks noGrp="1" noChangeAspect="1"/>
          </p:cNvPicPr>
          <p:nvPr>
            <p:ph idx="1"/>
          </p:nvPr>
        </p:nvPicPr>
        <p:blipFill>
          <a:blip r:embed="rId2"/>
          <a:stretch>
            <a:fillRect/>
          </a:stretch>
        </p:blipFill>
        <p:spPr>
          <a:xfrm>
            <a:off x="1016193" y="2040836"/>
            <a:ext cx="9158687" cy="4663454"/>
          </a:xfrm>
        </p:spPr>
      </p:pic>
    </p:spTree>
    <p:extLst>
      <p:ext uri="{BB962C8B-B14F-4D97-AF65-F5344CB8AC3E}">
        <p14:creationId xmlns:p14="http://schemas.microsoft.com/office/powerpoint/2010/main" val="553704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30700-C124-40F6-92F6-FC35E524972E}"/>
              </a:ext>
            </a:extLst>
          </p:cNvPr>
          <p:cNvSpPr>
            <a:spLocks noGrp="1"/>
          </p:cNvSpPr>
          <p:nvPr>
            <p:ph type="title"/>
          </p:nvPr>
        </p:nvSpPr>
        <p:spPr/>
        <p:txBody>
          <a:bodyPr/>
          <a:lstStyle/>
          <a:p>
            <a:r>
              <a:rPr lang="en-US" dirty="0"/>
              <a:t>Learner &amp; Learning Support</a:t>
            </a:r>
          </a:p>
        </p:txBody>
      </p:sp>
      <p:pic>
        <p:nvPicPr>
          <p:cNvPr id="5" name="Content Placeholder 4">
            <a:extLst>
              <a:ext uri="{FF2B5EF4-FFF2-40B4-BE49-F238E27FC236}">
                <a16:creationId xmlns:a16="http://schemas.microsoft.com/office/drawing/2014/main" id="{CD47E158-CFA3-4A58-9364-1C3F2DB09085}"/>
              </a:ext>
            </a:extLst>
          </p:cNvPr>
          <p:cNvPicPr>
            <a:picLocks noGrp="1" noChangeAspect="1"/>
          </p:cNvPicPr>
          <p:nvPr>
            <p:ph idx="1"/>
          </p:nvPr>
        </p:nvPicPr>
        <p:blipFill>
          <a:blip r:embed="rId2"/>
          <a:stretch>
            <a:fillRect/>
          </a:stretch>
        </p:blipFill>
        <p:spPr>
          <a:xfrm>
            <a:off x="857187" y="2027584"/>
            <a:ext cx="9260127" cy="4663454"/>
          </a:xfrm>
        </p:spPr>
      </p:pic>
    </p:spTree>
    <p:extLst>
      <p:ext uri="{BB962C8B-B14F-4D97-AF65-F5344CB8AC3E}">
        <p14:creationId xmlns:p14="http://schemas.microsoft.com/office/powerpoint/2010/main" val="3809018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1C28-F4EE-4D97-AAF1-D0E33FFABBBD}"/>
              </a:ext>
            </a:extLst>
          </p:cNvPr>
          <p:cNvSpPr>
            <a:spLocks noGrp="1"/>
          </p:cNvSpPr>
          <p:nvPr>
            <p:ph type="title"/>
          </p:nvPr>
        </p:nvSpPr>
        <p:spPr/>
        <p:txBody>
          <a:bodyPr/>
          <a:lstStyle/>
          <a:p>
            <a:r>
              <a:rPr lang="en-US" dirty="0"/>
              <a:t>IIST Mirpur-10, Dhaka-1216</a:t>
            </a:r>
          </a:p>
        </p:txBody>
      </p:sp>
      <p:sp>
        <p:nvSpPr>
          <p:cNvPr id="3" name="Content Placeholder 2">
            <a:extLst>
              <a:ext uri="{FF2B5EF4-FFF2-40B4-BE49-F238E27FC236}">
                <a16:creationId xmlns:a16="http://schemas.microsoft.com/office/drawing/2014/main" id="{1B0121C4-2D63-410E-912A-85CA9B7BA642}"/>
              </a:ext>
            </a:extLst>
          </p:cNvPr>
          <p:cNvSpPr>
            <a:spLocks noGrp="1"/>
          </p:cNvSpPr>
          <p:nvPr>
            <p:ph idx="1"/>
          </p:nvPr>
        </p:nvSpPr>
        <p:spPr>
          <a:xfrm>
            <a:off x="799591" y="2505456"/>
            <a:ext cx="9613861" cy="3599316"/>
          </a:xfrm>
        </p:spPr>
        <p:txBody>
          <a:bodyPr/>
          <a:lstStyle/>
          <a:p>
            <a:r>
              <a:rPr lang="en-US" dirty="0">
                <a:hlinkClick r:id="rId2"/>
              </a:rPr>
              <a:t>Ideal Institute of Science &amp; Technology (IIST)</a:t>
            </a:r>
            <a:endParaRPr lang="en-US" dirty="0"/>
          </a:p>
        </p:txBody>
      </p:sp>
    </p:spTree>
    <p:extLst>
      <p:ext uri="{BB962C8B-B14F-4D97-AF65-F5344CB8AC3E}">
        <p14:creationId xmlns:p14="http://schemas.microsoft.com/office/powerpoint/2010/main" val="2854522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FCB0B-44F2-409B-84B0-F28AA1CB8883}"/>
              </a:ext>
            </a:extLst>
          </p:cNvPr>
          <p:cNvSpPr>
            <a:spLocks noGrp="1"/>
          </p:cNvSpPr>
          <p:nvPr>
            <p:ph type="title"/>
          </p:nvPr>
        </p:nvSpPr>
        <p:spPr>
          <a:xfrm>
            <a:off x="680321" y="713471"/>
            <a:ext cx="9613861" cy="1080938"/>
          </a:xfrm>
        </p:spPr>
        <p:txBody>
          <a:bodyPr/>
          <a:lstStyle/>
          <a:p>
            <a:r>
              <a:rPr lang="en-GB" dirty="0"/>
              <a:t>Management and Organization of Online Classes: Challenges and Opportunities</a:t>
            </a:r>
            <a:endParaRPr lang="en-US" dirty="0"/>
          </a:p>
        </p:txBody>
      </p:sp>
      <p:sp>
        <p:nvSpPr>
          <p:cNvPr id="3" name="Content Placeholder 2">
            <a:extLst>
              <a:ext uri="{FF2B5EF4-FFF2-40B4-BE49-F238E27FC236}">
                <a16:creationId xmlns:a16="http://schemas.microsoft.com/office/drawing/2014/main" id="{3A662A25-9705-43B3-B8A0-A465B4A81A9A}"/>
              </a:ext>
            </a:extLst>
          </p:cNvPr>
          <p:cNvSpPr>
            <a:spLocks noGrp="1"/>
          </p:cNvSpPr>
          <p:nvPr>
            <p:ph idx="1"/>
          </p:nvPr>
        </p:nvSpPr>
        <p:spPr>
          <a:xfrm>
            <a:off x="680321" y="2080591"/>
            <a:ext cx="9613861" cy="4664765"/>
          </a:xfrm>
        </p:spPr>
        <p:txBody>
          <a:bodyPr>
            <a:normAutofit fontScale="92500"/>
          </a:bodyPr>
          <a:lstStyle/>
          <a:p>
            <a:pPr marL="0" indent="0" algn="just">
              <a:buNone/>
            </a:pPr>
            <a:r>
              <a:rPr lang="en-GB" dirty="0"/>
              <a:t>The spread of the </a:t>
            </a:r>
            <a:r>
              <a:rPr lang="en-GB" dirty="0">
                <a:hlinkClick r:id="rId2" tooltip="Learn more about infective from ScienceDirect's AI-generated Topic Pages"/>
              </a:rPr>
              <a:t>infective</a:t>
            </a:r>
            <a:r>
              <a:rPr lang="en-GB" dirty="0"/>
              <a:t> disease caused by the COVID-19 has caused an international health pandemic that has had challenging ramifications socially and economically and on education as one of the significant areas disrupted. However, this disruption could be the beginning of a surprising innovation because the institutions, including educational ones, responded to the travel bans and home quarantines by shifting to online interaction. Although major issues arise from the crisis that caused the shift, users worldwide wonder whether COVID-19 could act as a catalyst for the online progress in educational procedures and accelerate the use of the latest technology to the point where the future becomes the present. The coronavirus pandemic has revolutionized global education through the unprecedented introduction of new solutions, tools, and applications. According to UNESCO’s statistics, the closure of universities worldwide to contain the COVID-19 pandemic has affected 91% of the student population.</a:t>
            </a:r>
            <a:endParaRPr lang="en-US" dirty="0"/>
          </a:p>
        </p:txBody>
      </p:sp>
    </p:spTree>
    <p:extLst>
      <p:ext uri="{BB962C8B-B14F-4D97-AF65-F5344CB8AC3E}">
        <p14:creationId xmlns:p14="http://schemas.microsoft.com/office/powerpoint/2010/main" val="3706566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A1CBD-4A94-4A33-9410-A55CA51D4AB6}"/>
              </a:ext>
            </a:extLst>
          </p:cNvPr>
          <p:cNvSpPr>
            <a:spLocks noGrp="1"/>
          </p:cNvSpPr>
          <p:nvPr>
            <p:ph type="title"/>
          </p:nvPr>
        </p:nvSpPr>
        <p:spPr/>
        <p:txBody>
          <a:bodyPr/>
          <a:lstStyle/>
          <a:p>
            <a:r>
              <a:rPr lang="en-US" dirty="0"/>
              <a:t>Jackpot Malaysia </a:t>
            </a:r>
          </a:p>
        </p:txBody>
      </p:sp>
      <p:pic>
        <p:nvPicPr>
          <p:cNvPr id="5" name="Content Placeholder 4">
            <a:extLst>
              <a:ext uri="{FF2B5EF4-FFF2-40B4-BE49-F238E27FC236}">
                <a16:creationId xmlns:a16="http://schemas.microsoft.com/office/drawing/2014/main" id="{EFB2B69E-3DCE-44C3-98A2-3CBB797FC468}"/>
              </a:ext>
            </a:extLst>
          </p:cNvPr>
          <p:cNvPicPr>
            <a:picLocks noGrp="1" noChangeAspect="1"/>
          </p:cNvPicPr>
          <p:nvPr>
            <p:ph idx="1"/>
          </p:nvPr>
        </p:nvPicPr>
        <p:blipFill>
          <a:blip r:embed="rId2"/>
          <a:stretch>
            <a:fillRect/>
          </a:stretch>
        </p:blipFill>
        <p:spPr>
          <a:xfrm>
            <a:off x="1166191" y="1966136"/>
            <a:ext cx="7646505" cy="4891864"/>
          </a:xfrm>
        </p:spPr>
      </p:pic>
    </p:spTree>
    <p:extLst>
      <p:ext uri="{BB962C8B-B14F-4D97-AF65-F5344CB8AC3E}">
        <p14:creationId xmlns:p14="http://schemas.microsoft.com/office/powerpoint/2010/main" val="803742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9BEF1-DBAB-4CF4-9EF7-C208EC906AA3}"/>
              </a:ext>
            </a:extLst>
          </p:cNvPr>
          <p:cNvSpPr>
            <a:spLocks noGrp="1"/>
          </p:cNvSpPr>
          <p:nvPr>
            <p:ph type="title"/>
          </p:nvPr>
        </p:nvSpPr>
        <p:spPr/>
        <p:txBody>
          <a:bodyPr/>
          <a:lstStyle/>
          <a:p>
            <a:r>
              <a:rPr lang="en-US" dirty="0"/>
              <a:t>Assessment</a:t>
            </a:r>
          </a:p>
        </p:txBody>
      </p:sp>
      <p:pic>
        <p:nvPicPr>
          <p:cNvPr id="5" name="Content Placeholder 4">
            <a:extLst>
              <a:ext uri="{FF2B5EF4-FFF2-40B4-BE49-F238E27FC236}">
                <a16:creationId xmlns:a16="http://schemas.microsoft.com/office/drawing/2014/main" id="{B70E948A-2AE3-44BB-84B1-F3666A37D7F1}"/>
              </a:ext>
            </a:extLst>
          </p:cNvPr>
          <p:cNvPicPr>
            <a:picLocks noGrp="1" noChangeAspect="1"/>
          </p:cNvPicPr>
          <p:nvPr>
            <p:ph idx="1"/>
          </p:nvPr>
        </p:nvPicPr>
        <p:blipFill>
          <a:blip r:embed="rId2"/>
          <a:stretch>
            <a:fillRect/>
          </a:stretch>
        </p:blipFill>
        <p:spPr>
          <a:xfrm>
            <a:off x="971372" y="2046656"/>
            <a:ext cx="9100280" cy="4655700"/>
          </a:xfrm>
        </p:spPr>
      </p:pic>
    </p:spTree>
    <p:extLst>
      <p:ext uri="{BB962C8B-B14F-4D97-AF65-F5344CB8AC3E}">
        <p14:creationId xmlns:p14="http://schemas.microsoft.com/office/powerpoint/2010/main" val="4228420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62736-10B5-4A3A-A11B-63ECF1FBFA4D}"/>
              </a:ext>
            </a:extLst>
          </p:cNvPr>
          <p:cNvSpPr>
            <a:spLocks noGrp="1"/>
          </p:cNvSpPr>
          <p:nvPr>
            <p:ph type="title"/>
          </p:nvPr>
        </p:nvSpPr>
        <p:spPr/>
        <p:txBody>
          <a:bodyPr/>
          <a:lstStyle/>
          <a:p>
            <a:r>
              <a:rPr lang="en-US" dirty="0"/>
              <a:t>Blended Learning</a:t>
            </a:r>
          </a:p>
        </p:txBody>
      </p:sp>
      <p:pic>
        <p:nvPicPr>
          <p:cNvPr id="5" name="Content Placeholder 4">
            <a:extLst>
              <a:ext uri="{FF2B5EF4-FFF2-40B4-BE49-F238E27FC236}">
                <a16:creationId xmlns:a16="http://schemas.microsoft.com/office/drawing/2014/main" id="{D4F85489-08FC-4C9F-A2CE-A9CB3C70E771}"/>
              </a:ext>
            </a:extLst>
          </p:cNvPr>
          <p:cNvPicPr>
            <a:picLocks noGrp="1" noChangeAspect="1"/>
          </p:cNvPicPr>
          <p:nvPr>
            <p:ph idx="1"/>
          </p:nvPr>
        </p:nvPicPr>
        <p:blipFill>
          <a:blip r:embed="rId2"/>
          <a:stretch>
            <a:fillRect/>
          </a:stretch>
        </p:blipFill>
        <p:spPr>
          <a:xfrm>
            <a:off x="984113" y="2054086"/>
            <a:ext cx="9006275" cy="4678017"/>
          </a:xfrm>
        </p:spPr>
      </p:pic>
    </p:spTree>
    <p:extLst>
      <p:ext uri="{BB962C8B-B14F-4D97-AF65-F5344CB8AC3E}">
        <p14:creationId xmlns:p14="http://schemas.microsoft.com/office/powerpoint/2010/main" val="2481289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7B2C9-31AE-418B-83AD-9E29A0464F24}"/>
              </a:ext>
            </a:extLst>
          </p:cNvPr>
          <p:cNvSpPr>
            <a:spLocks noGrp="1"/>
          </p:cNvSpPr>
          <p:nvPr>
            <p:ph type="title"/>
          </p:nvPr>
        </p:nvSpPr>
        <p:spPr/>
        <p:txBody>
          <a:bodyPr/>
          <a:lstStyle/>
          <a:p>
            <a:r>
              <a:rPr lang="en-US" dirty="0"/>
              <a:t>Access</a:t>
            </a:r>
          </a:p>
        </p:txBody>
      </p:sp>
      <p:pic>
        <p:nvPicPr>
          <p:cNvPr id="5" name="Content Placeholder 4">
            <a:extLst>
              <a:ext uri="{FF2B5EF4-FFF2-40B4-BE49-F238E27FC236}">
                <a16:creationId xmlns:a16="http://schemas.microsoft.com/office/drawing/2014/main" id="{6198CA70-531E-4A06-932D-4D662ABB49DF}"/>
              </a:ext>
            </a:extLst>
          </p:cNvPr>
          <p:cNvPicPr>
            <a:picLocks noGrp="1" noChangeAspect="1"/>
          </p:cNvPicPr>
          <p:nvPr>
            <p:ph idx="1"/>
          </p:nvPr>
        </p:nvPicPr>
        <p:blipFill>
          <a:blip r:embed="rId2"/>
          <a:stretch>
            <a:fillRect/>
          </a:stretch>
        </p:blipFill>
        <p:spPr>
          <a:xfrm>
            <a:off x="855808" y="2027583"/>
            <a:ext cx="9262885" cy="4636950"/>
          </a:xfrm>
        </p:spPr>
      </p:pic>
    </p:spTree>
    <p:extLst>
      <p:ext uri="{BB962C8B-B14F-4D97-AF65-F5344CB8AC3E}">
        <p14:creationId xmlns:p14="http://schemas.microsoft.com/office/powerpoint/2010/main" val="6055662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03EFB-A4B8-4E96-A936-CF5F12D801F6}"/>
              </a:ext>
            </a:extLst>
          </p:cNvPr>
          <p:cNvSpPr>
            <a:spLocks noGrp="1"/>
          </p:cNvSpPr>
          <p:nvPr>
            <p:ph type="title"/>
          </p:nvPr>
        </p:nvSpPr>
        <p:spPr/>
        <p:txBody>
          <a:bodyPr/>
          <a:lstStyle/>
          <a:p>
            <a:r>
              <a:rPr lang="en-US" dirty="0"/>
              <a:t>Tele School TV</a:t>
            </a:r>
          </a:p>
        </p:txBody>
      </p:sp>
      <p:pic>
        <p:nvPicPr>
          <p:cNvPr id="5" name="Content Placeholder 4">
            <a:extLst>
              <a:ext uri="{FF2B5EF4-FFF2-40B4-BE49-F238E27FC236}">
                <a16:creationId xmlns:a16="http://schemas.microsoft.com/office/drawing/2014/main" id="{5B42D52B-2B0F-4509-8113-DEBCE13D0254}"/>
              </a:ext>
            </a:extLst>
          </p:cNvPr>
          <p:cNvPicPr>
            <a:picLocks noGrp="1" noChangeAspect="1"/>
          </p:cNvPicPr>
          <p:nvPr>
            <p:ph idx="1"/>
          </p:nvPr>
        </p:nvPicPr>
        <p:blipFill>
          <a:blip r:embed="rId2"/>
          <a:stretch>
            <a:fillRect/>
          </a:stretch>
        </p:blipFill>
        <p:spPr>
          <a:xfrm>
            <a:off x="935221" y="2067339"/>
            <a:ext cx="9061793" cy="4676707"/>
          </a:xfrm>
        </p:spPr>
      </p:pic>
    </p:spTree>
    <p:extLst>
      <p:ext uri="{BB962C8B-B14F-4D97-AF65-F5344CB8AC3E}">
        <p14:creationId xmlns:p14="http://schemas.microsoft.com/office/powerpoint/2010/main" val="2627731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087E9-F3F2-4C80-AC83-116532199973}"/>
              </a:ext>
            </a:extLst>
          </p:cNvPr>
          <p:cNvSpPr>
            <a:spLocks noGrp="1"/>
          </p:cNvSpPr>
          <p:nvPr>
            <p:ph type="title"/>
          </p:nvPr>
        </p:nvSpPr>
        <p:spPr/>
        <p:txBody>
          <a:bodyPr/>
          <a:lstStyle/>
          <a:p>
            <a:r>
              <a:rPr lang="en-US" dirty="0"/>
              <a:t>Online Courses</a:t>
            </a:r>
          </a:p>
        </p:txBody>
      </p:sp>
      <p:pic>
        <p:nvPicPr>
          <p:cNvPr id="5" name="Content Placeholder 4">
            <a:extLst>
              <a:ext uri="{FF2B5EF4-FFF2-40B4-BE49-F238E27FC236}">
                <a16:creationId xmlns:a16="http://schemas.microsoft.com/office/drawing/2014/main" id="{D5095996-C136-4997-B4AE-108BD9856233}"/>
              </a:ext>
            </a:extLst>
          </p:cNvPr>
          <p:cNvPicPr>
            <a:picLocks noGrp="1" noChangeAspect="1"/>
          </p:cNvPicPr>
          <p:nvPr>
            <p:ph idx="1"/>
          </p:nvPr>
        </p:nvPicPr>
        <p:blipFill>
          <a:blip r:embed="rId2"/>
          <a:stretch>
            <a:fillRect/>
          </a:stretch>
        </p:blipFill>
        <p:spPr>
          <a:xfrm>
            <a:off x="874615" y="2080592"/>
            <a:ext cx="9225272" cy="4623698"/>
          </a:xfrm>
        </p:spPr>
      </p:pic>
    </p:spTree>
    <p:extLst>
      <p:ext uri="{BB962C8B-B14F-4D97-AF65-F5344CB8AC3E}">
        <p14:creationId xmlns:p14="http://schemas.microsoft.com/office/powerpoint/2010/main" val="42206734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B957F-CC57-41B1-9F69-D20798C49BD1}"/>
              </a:ext>
            </a:extLst>
          </p:cNvPr>
          <p:cNvSpPr>
            <a:spLocks noGrp="1"/>
          </p:cNvSpPr>
          <p:nvPr>
            <p:ph type="title"/>
          </p:nvPr>
        </p:nvSpPr>
        <p:spPr/>
        <p:txBody>
          <a:bodyPr/>
          <a:lstStyle/>
          <a:p>
            <a:r>
              <a:rPr lang="en-US" dirty="0"/>
              <a:t>Mobile</a:t>
            </a:r>
          </a:p>
        </p:txBody>
      </p:sp>
      <p:pic>
        <p:nvPicPr>
          <p:cNvPr id="5" name="Content Placeholder 4">
            <a:extLst>
              <a:ext uri="{FF2B5EF4-FFF2-40B4-BE49-F238E27FC236}">
                <a16:creationId xmlns:a16="http://schemas.microsoft.com/office/drawing/2014/main" id="{52E38039-F687-4A2A-980C-4659D8396576}"/>
              </a:ext>
            </a:extLst>
          </p:cNvPr>
          <p:cNvPicPr>
            <a:picLocks noGrp="1" noChangeAspect="1"/>
          </p:cNvPicPr>
          <p:nvPr>
            <p:ph idx="1"/>
          </p:nvPr>
        </p:nvPicPr>
        <p:blipFill>
          <a:blip r:embed="rId2"/>
          <a:stretch>
            <a:fillRect/>
          </a:stretch>
        </p:blipFill>
        <p:spPr>
          <a:xfrm>
            <a:off x="1196174" y="2022267"/>
            <a:ext cx="8582154" cy="4835733"/>
          </a:xfrm>
        </p:spPr>
      </p:pic>
    </p:spTree>
    <p:extLst>
      <p:ext uri="{BB962C8B-B14F-4D97-AF65-F5344CB8AC3E}">
        <p14:creationId xmlns:p14="http://schemas.microsoft.com/office/powerpoint/2010/main" val="12917057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93F6D-FEBA-4715-A90E-A7037CE889F9}"/>
              </a:ext>
            </a:extLst>
          </p:cNvPr>
          <p:cNvSpPr>
            <a:spLocks noGrp="1"/>
          </p:cNvSpPr>
          <p:nvPr>
            <p:ph type="title"/>
          </p:nvPr>
        </p:nvSpPr>
        <p:spPr/>
        <p:txBody>
          <a:bodyPr/>
          <a:lstStyle/>
          <a:p>
            <a:r>
              <a:rPr lang="en-US" dirty="0"/>
              <a:t>Range of Technology uses</a:t>
            </a:r>
          </a:p>
        </p:txBody>
      </p:sp>
      <p:pic>
        <p:nvPicPr>
          <p:cNvPr id="5" name="Content Placeholder 4">
            <a:extLst>
              <a:ext uri="{FF2B5EF4-FFF2-40B4-BE49-F238E27FC236}">
                <a16:creationId xmlns:a16="http://schemas.microsoft.com/office/drawing/2014/main" id="{F2E9C962-9122-4072-B891-F89B93DCC6E6}"/>
              </a:ext>
            </a:extLst>
          </p:cNvPr>
          <p:cNvPicPr>
            <a:picLocks noGrp="1" noChangeAspect="1"/>
          </p:cNvPicPr>
          <p:nvPr>
            <p:ph idx="1"/>
          </p:nvPr>
        </p:nvPicPr>
        <p:blipFill>
          <a:blip r:embed="rId2"/>
          <a:stretch>
            <a:fillRect/>
          </a:stretch>
        </p:blipFill>
        <p:spPr>
          <a:xfrm>
            <a:off x="910116" y="2001078"/>
            <a:ext cx="9154269" cy="4703211"/>
          </a:xfrm>
        </p:spPr>
      </p:pic>
    </p:spTree>
    <p:extLst>
      <p:ext uri="{BB962C8B-B14F-4D97-AF65-F5344CB8AC3E}">
        <p14:creationId xmlns:p14="http://schemas.microsoft.com/office/powerpoint/2010/main" val="15735711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35373-AEE8-4759-BDF3-375AB723100E}"/>
              </a:ext>
            </a:extLst>
          </p:cNvPr>
          <p:cNvSpPr>
            <a:spLocks noGrp="1"/>
          </p:cNvSpPr>
          <p:nvPr>
            <p:ph type="title"/>
          </p:nvPr>
        </p:nvSpPr>
        <p:spPr/>
        <p:txBody>
          <a:bodyPr/>
          <a:lstStyle/>
          <a:p>
            <a:r>
              <a:rPr lang="en-US" dirty="0"/>
              <a:t>Well-being </a:t>
            </a:r>
          </a:p>
        </p:txBody>
      </p:sp>
      <p:pic>
        <p:nvPicPr>
          <p:cNvPr id="5" name="Content Placeholder 4">
            <a:extLst>
              <a:ext uri="{FF2B5EF4-FFF2-40B4-BE49-F238E27FC236}">
                <a16:creationId xmlns:a16="http://schemas.microsoft.com/office/drawing/2014/main" id="{7E62DD2E-B20E-4ACF-BFDC-F69F298B01B2}"/>
              </a:ext>
            </a:extLst>
          </p:cNvPr>
          <p:cNvPicPr>
            <a:picLocks noGrp="1" noChangeAspect="1"/>
          </p:cNvPicPr>
          <p:nvPr>
            <p:ph idx="1"/>
          </p:nvPr>
        </p:nvPicPr>
        <p:blipFill>
          <a:blip r:embed="rId2"/>
          <a:stretch>
            <a:fillRect/>
          </a:stretch>
        </p:blipFill>
        <p:spPr>
          <a:xfrm>
            <a:off x="1245705" y="2012145"/>
            <a:ext cx="8269763" cy="4700081"/>
          </a:xfrm>
        </p:spPr>
      </p:pic>
    </p:spTree>
    <p:extLst>
      <p:ext uri="{BB962C8B-B14F-4D97-AF65-F5344CB8AC3E}">
        <p14:creationId xmlns:p14="http://schemas.microsoft.com/office/powerpoint/2010/main" val="21088529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E1E84-9908-4744-917D-52186A161B77}"/>
              </a:ext>
            </a:extLst>
          </p:cNvPr>
          <p:cNvSpPr>
            <a:spLocks noGrp="1"/>
          </p:cNvSpPr>
          <p:nvPr>
            <p:ph type="title"/>
          </p:nvPr>
        </p:nvSpPr>
        <p:spPr/>
        <p:txBody>
          <a:bodyPr/>
          <a:lstStyle/>
          <a:p>
            <a:r>
              <a:rPr lang="en-US" dirty="0"/>
              <a:t>Online </a:t>
            </a:r>
            <a:r>
              <a:rPr lang="en-US" dirty="0" err="1"/>
              <a:t>Safty</a:t>
            </a:r>
            <a:endParaRPr lang="en-US" dirty="0"/>
          </a:p>
        </p:txBody>
      </p:sp>
      <p:pic>
        <p:nvPicPr>
          <p:cNvPr id="5" name="Content Placeholder 4">
            <a:extLst>
              <a:ext uri="{FF2B5EF4-FFF2-40B4-BE49-F238E27FC236}">
                <a16:creationId xmlns:a16="http://schemas.microsoft.com/office/drawing/2014/main" id="{6D416451-6735-4882-9B4F-C5B1566AE1DA}"/>
              </a:ext>
            </a:extLst>
          </p:cNvPr>
          <p:cNvPicPr>
            <a:picLocks noGrp="1" noChangeAspect="1"/>
          </p:cNvPicPr>
          <p:nvPr>
            <p:ph idx="1"/>
          </p:nvPr>
        </p:nvPicPr>
        <p:blipFill>
          <a:blip r:embed="rId2"/>
          <a:stretch>
            <a:fillRect/>
          </a:stretch>
        </p:blipFill>
        <p:spPr>
          <a:xfrm>
            <a:off x="1073425" y="2077631"/>
            <a:ext cx="8418259" cy="4780369"/>
          </a:xfrm>
        </p:spPr>
      </p:pic>
    </p:spTree>
    <p:extLst>
      <p:ext uri="{BB962C8B-B14F-4D97-AF65-F5344CB8AC3E}">
        <p14:creationId xmlns:p14="http://schemas.microsoft.com/office/powerpoint/2010/main" val="2335244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96728-8CF6-4B5C-AC98-3907150753AB}"/>
              </a:ext>
            </a:extLst>
          </p:cNvPr>
          <p:cNvSpPr>
            <a:spLocks noGrp="1"/>
          </p:cNvSpPr>
          <p:nvPr>
            <p:ph type="title"/>
          </p:nvPr>
        </p:nvSpPr>
        <p:spPr/>
        <p:txBody>
          <a:bodyPr/>
          <a:lstStyle/>
          <a:p>
            <a:r>
              <a:rPr lang="en-US" dirty="0"/>
              <a:t>Main Challenges &amp; Opportunities of organizational behavior are:</a:t>
            </a:r>
          </a:p>
        </p:txBody>
      </p:sp>
      <p:sp>
        <p:nvSpPr>
          <p:cNvPr id="3" name="Content Placeholder 2">
            <a:extLst>
              <a:ext uri="{FF2B5EF4-FFF2-40B4-BE49-F238E27FC236}">
                <a16:creationId xmlns:a16="http://schemas.microsoft.com/office/drawing/2014/main" id="{D58A9ED9-1F91-4B90-981E-2D24C082DFC9}"/>
              </a:ext>
            </a:extLst>
          </p:cNvPr>
          <p:cNvSpPr>
            <a:spLocks noGrp="1"/>
          </p:cNvSpPr>
          <p:nvPr>
            <p:ph idx="1"/>
          </p:nvPr>
        </p:nvSpPr>
        <p:spPr>
          <a:xfrm>
            <a:off x="2534774" y="2976472"/>
            <a:ext cx="5920114" cy="2380901"/>
          </a:xfrm>
        </p:spPr>
        <p:txBody>
          <a:bodyPr/>
          <a:lstStyle/>
          <a:p>
            <a:r>
              <a:rPr lang="en-US" dirty="0"/>
              <a:t>Improving peoples skills.</a:t>
            </a:r>
          </a:p>
          <a:p>
            <a:r>
              <a:rPr lang="en-US" dirty="0"/>
              <a:t>Improving quality and productivity</a:t>
            </a:r>
          </a:p>
          <a:p>
            <a:r>
              <a:rPr lang="en-US" dirty="0"/>
              <a:t>Total quality management (TQM)</a:t>
            </a:r>
          </a:p>
          <a:p>
            <a:r>
              <a:rPr lang="en-US" dirty="0"/>
              <a:t>Managing workforce diversity</a:t>
            </a:r>
          </a:p>
          <a:p>
            <a:pPr marL="0" indent="0">
              <a:buNone/>
            </a:pPr>
            <a:endParaRPr lang="en-US" dirty="0"/>
          </a:p>
        </p:txBody>
      </p:sp>
    </p:spTree>
    <p:extLst>
      <p:ext uri="{BB962C8B-B14F-4D97-AF65-F5344CB8AC3E}">
        <p14:creationId xmlns:p14="http://schemas.microsoft.com/office/powerpoint/2010/main" val="5634266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5818B-276C-4986-9553-A40ED1C2BC89}"/>
              </a:ext>
            </a:extLst>
          </p:cNvPr>
          <p:cNvSpPr>
            <a:spLocks noGrp="1"/>
          </p:cNvSpPr>
          <p:nvPr>
            <p:ph type="title"/>
          </p:nvPr>
        </p:nvSpPr>
        <p:spPr/>
        <p:txBody>
          <a:bodyPr/>
          <a:lstStyle/>
          <a:p>
            <a:r>
              <a:rPr lang="en-US" dirty="0"/>
              <a:t>Regular Communication</a:t>
            </a:r>
          </a:p>
        </p:txBody>
      </p:sp>
      <p:pic>
        <p:nvPicPr>
          <p:cNvPr id="5" name="Content Placeholder 4">
            <a:extLst>
              <a:ext uri="{FF2B5EF4-FFF2-40B4-BE49-F238E27FC236}">
                <a16:creationId xmlns:a16="http://schemas.microsoft.com/office/drawing/2014/main" id="{4E5D24F0-9E04-4AC6-95B6-C12DFCA4EEF2}"/>
              </a:ext>
            </a:extLst>
          </p:cNvPr>
          <p:cNvPicPr>
            <a:picLocks noGrp="1" noChangeAspect="1"/>
          </p:cNvPicPr>
          <p:nvPr>
            <p:ph idx="1"/>
          </p:nvPr>
        </p:nvPicPr>
        <p:blipFill>
          <a:blip r:embed="rId2"/>
          <a:stretch>
            <a:fillRect/>
          </a:stretch>
        </p:blipFill>
        <p:spPr>
          <a:xfrm>
            <a:off x="915789" y="2093845"/>
            <a:ext cx="9142924" cy="4517680"/>
          </a:xfrm>
        </p:spPr>
      </p:pic>
    </p:spTree>
    <p:extLst>
      <p:ext uri="{BB962C8B-B14F-4D97-AF65-F5344CB8AC3E}">
        <p14:creationId xmlns:p14="http://schemas.microsoft.com/office/powerpoint/2010/main" val="40732101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2E9EE-A383-4EEA-9D3F-5E830E33B3DA}"/>
              </a:ext>
            </a:extLst>
          </p:cNvPr>
          <p:cNvSpPr>
            <a:spLocks noGrp="1"/>
          </p:cNvSpPr>
          <p:nvPr>
            <p:ph type="title"/>
          </p:nvPr>
        </p:nvSpPr>
        <p:spPr/>
        <p:txBody>
          <a:bodyPr/>
          <a:lstStyle/>
          <a:p>
            <a:r>
              <a:rPr lang="en-US" dirty="0"/>
              <a:t>3 C</a:t>
            </a:r>
          </a:p>
        </p:txBody>
      </p:sp>
      <p:pic>
        <p:nvPicPr>
          <p:cNvPr id="5" name="Content Placeholder 4">
            <a:extLst>
              <a:ext uri="{FF2B5EF4-FFF2-40B4-BE49-F238E27FC236}">
                <a16:creationId xmlns:a16="http://schemas.microsoft.com/office/drawing/2014/main" id="{CCA0AB29-99F3-4B76-8A67-02BF195718B0}"/>
              </a:ext>
            </a:extLst>
          </p:cNvPr>
          <p:cNvPicPr>
            <a:picLocks noGrp="1" noChangeAspect="1"/>
          </p:cNvPicPr>
          <p:nvPr>
            <p:ph idx="1"/>
          </p:nvPr>
        </p:nvPicPr>
        <p:blipFill>
          <a:blip r:embed="rId2"/>
          <a:stretch>
            <a:fillRect/>
          </a:stretch>
        </p:blipFill>
        <p:spPr>
          <a:xfrm>
            <a:off x="1260077" y="1956007"/>
            <a:ext cx="8166639" cy="4901993"/>
          </a:xfrm>
        </p:spPr>
      </p:pic>
    </p:spTree>
    <p:extLst>
      <p:ext uri="{BB962C8B-B14F-4D97-AF65-F5344CB8AC3E}">
        <p14:creationId xmlns:p14="http://schemas.microsoft.com/office/powerpoint/2010/main" val="13364465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68440-B421-44D4-942B-BD5E461480E2}"/>
              </a:ext>
            </a:extLst>
          </p:cNvPr>
          <p:cNvSpPr>
            <a:spLocks noGrp="1"/>
          </p:cNvSpPr>
          <p:nvPr>
            <p:ph type="title"/>
          </p:nvPr>
        </p:nvSpPr>
        <p:spPr/>
        <p:txBody>
          <a:bodyPr/>
          <a:lstStyle/>
          <a:p>
            <a:r>
              <a:rPr lang="en-US" dirty="0"/>
              <a:t>Connectivity</a:t>
            </a:r>
          </a:p>
        </p:txBody>
      </p:sp>
      <p:pic>
        <p:nvPicPr>
          <p:cNvPr id="5" name="Content Placeholder 4">
            <a:extLst>
              <a:ext uri="{FF2B5EF4-FFF2-40B4-BE49-F238E27FC236}">
                <a16:creationId xmlns:a16="http://schemas.microsoft.com/office/drawing/2014/main" id="{40C1EEB3-0506-4E6D-BAE5-B57A2A33F040}"/>
              </a:ext>
            </a:extLst>
          </p:cNvPr>
          <p:cNvPicPr>
            <a:picLocks noGrp="1" noChangeAspect="1"/>
          </p:cNvPicPr>
          <p:nvPr>
            <p:ph idx="1"/>
          </p:nvPr>
        </p:nvPicPr>
        <p:blipFill>
          <a:blip r:embed="rId2"/>
          <a:stretch>
            <a:fillRect/>
          </a:stretch>
        </p:blipFill>
        <p:spPr>
          <a:xfrm>
            <a:off x="1182008" y="1987826"/>
            <a:ext cx="8757122" cy="4896122"/>
          </a:xfrm>
        </p:spPr>
      </p:pic>
    </p:spTree>
    <p:extLst>
      <p:ext uri="{BB962C8B-B14F-4D97-AF65-F5344CB8AC3E}">
        <p14:creationId xmlns:p14="http://schemas.microsoft.com/office/powerpoint/2010/main" val="28925686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77310-23EC-4D82-BCC0-BBBE8943C1E3}"/>
              </a:ext>
            </a:extLst>
          </p:cNvPr>
          <p:cNvSpPr>
            <a:spLocks noGrp="1"/>
          </p:cNvSpPr>
          <p:nvPr>
            <p:ph type="title"/>
          </p:nvPr>
        </p:nvSpPr>
        <p:spPr/>
        <p:txBody>
          <a:bodyPr/>
          <a:lstStyle/>
          <a:p>
            <a:r>
              <a:rPr lang="en-US" dirty="0"/>
              <a:t>Mindset</a:t>
            </a:r>
          </a:p>
        </p:txBody>
      </p:sp>
      <p:pic>
        <p:nvPicPr>
          <p:cNvPr id="5" name="Content Placeholder 4">
            <a:extLst>
              <a:ext uri="{FF2B5EF4-FFF2-40B4-BE49-F238E27FC236}">
                <a16:creationId xmlns:a16="http://schemas.microsoft.com/office/drawing/2014/main" id="{89551BD8-F303-42B4-AF0E-0F6D6A414968}"/>
              </a:ext>
            </a:extLst>
          </p:cNvPr>
          <p:cNvPicPr>
            <a:picLocks noGrp="1" noChangeAspect="1"/>
          </p:cNvPicPr>
          <p:nvPr>
            <p:ph idx="1"/>
          </p:nvPr>
        </p:nvPicPr>
        <p:blipFill>
          <a:blip r:embed="rId2"/>
          <a:stretch>
            <a:fillRect/>
          </a:stretch>
        </p:blipFill>
        <p:spPr>
          <a:xfrm>
            <a:off x="1040696" y="2075276"/>
            <a:ext cx="8637734" cy="4822480"/>
          </a:xfrm>
        </p:spPr>
      </p:pic>
    </p:spTree>
    <p:extLst>
      <p:ext uri="{BB962C8B-B14F-4D97-AF65-F5344CB8AC3E}">
        <p14:creationId xmlns:p14="http://schemas.microsoft.com/office/powerpoint/2010/main" val="36989691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EA063-AED5-43D7-9C64-238036984384}"/>
              </a:ext>
            </a:extLst>
          </p:cNvPr>
          <p:cNvSpPr>
            <a:spLocks noGrp="1"/>
          </p:cNvSpPr>
          <p:nvPr>
            <p:ph type="title"/>
          </p:nvPr>
        </p:nvSpPr>
        <p:spPr/>
        <p:txBody>
          <a:bodyPr/>
          <a:lstStyle/>
          <a:p>
            <a:r>
              <a:rPr lang="en-US" dirty="0"/>
              <a:t>Multiple Media (Web Development Level-4)</a:t>
            </a:r>
          </a:p>
        </p:txBody>
      </p:sp>
      <p:pic>
        <p:nvPicPr>
          <p:cNvPr id="4" name="Online Media 3" title="Web Development Level 4 Part 11 Dynamic 1">
            <a:hlinkClick r:id="" action="ppaction://media"/>
            <a:extLst>
              <a:ext uri="{FF2B5EF4-FFF2-40B4-BE49-F238E27FC236}">
                <a16:creationId xmlns:a16="http://schemas.microsoft.com/office/drawing/2014/main" id="{DD1965B0-4673-4983-9306-AB7ECDBB926D}"/>
              </a:ext>
            </a:extLst>
          </p:cNvPr>
          <p:cNvPicPr>
            <a:picLocks noGrp="1" noRot="1" noChangeAspect="1"/>
          </p:cNvPicPr>
          <p:nvPr>
            <p:ph idx="1"/>
            <a:videoFile r:link="rId1"/>
          </p:nvPr>
        </p:nvPicPr>
        <p:blipFill>
          <a:blip r:embed="rId3"/>
          <a:stretch>
            <a:fillRect/>
          </a:stretch>
        </p:blipFill>
        <p:spPr>
          <a:xfrm>
            <a:off x="1749287" y="2023660"/>
            <a:ext cx="8356173" cy="4721697"/>
          </a:xfrm>
          <a:prstGeom prst="rect">
            <a:avLst/>
          </a:prstGeom>
        </p:spPr>
      </p:pic>
    </p:spTree>
    <p:extLst>
      <p:ext uri="{BB962C8B-B14F-4D97-AF65-F5344CB8AC3E}">
        <p14:creationId xmlns:p14="http://schemas.microsoft.com/office/powerpoint/2010/main" val="2354721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86AEB-D9CD-4B59-B51B-2175F5285D1A}"/>
              </a:ext>
            </a:extLst>
          </p:cNvPr>
          <p:cNvSpPr>
            <a:spLocks noGrp="1"/>
          </p:cNvSpPr>
          <p:nvPr>
            <p:ph type="title"/>
          </p:nvPr>
        </p:nvSpPr>
        <p:spPr/>
        <p:txBody>
          <a:bodyPr/>
          <a:lstStyle/>
          <a:p>
            <a:r>
              <a:rPr lang="en-US" dirty="0"/>
              <a:t>Artificial Intelligence Simulation </a:t>
            </a:r>
          </a:p>
        </p:txBody>
      </p:sp>
      <p:pic>
        <p:nvPicPr>
          <p:cNvPr id="4" name="Online Media 3" title="How Well Can DeepMind's AI Learn Physics? ￢ﾚﾛ">
            <a:hlinkClick r:id="" action="ppaction://media"/>
            <a:extLst>
              <a:ext uri="{FF2B5EF4-FFF2-40B4-BE49-F238E27FC236}">
                <a16:creationId xmlns:a16="http://schemas.microsoft.com/office/drawing/2014/main" id="{6B379D55-F163-4DD9-A838-D78D582948AA}"/>
              </a:ext>
            </a:extLst>
          </p:cNvPr>
          <p:cNvPicPr>
            <a:picLocks noGrp="1" noRot="1" noChangeAspect="1"/>
          </p:cNvPicPr>
          <p:nvPr>
            <p:ph idx="1"/>
            <a:videoFile r:link="rId1"/>
          </p:nvPr>
        </p:nvPicPr>
        <p:blipFill>
          <a:blip r:embed="rId3"/>
          <a:stretch>
            <a:fillRect/>
          </a:stretch>
        </p:blipFill>
        <p:spPr>
          <a:xfrm>
            <a:off x="1802296" y="2053613"/>
            <a:ext cx="8256257" cy="4665239"/>
          </a:xfrm>
          <a:prstGeom prst="rect">
            <a:avLst/>
          </a:prstGeom>
        </p:spPr>
      </p:pic>
    </p:spTree>
    <p:extLst>
      <p:ext uri="{BB962C8B-B14F-4D97-AF65-F5344CB8AC3E}">
        <p14:creationId xmlns:p14="http://schemas.microsoft.com/office/powerpoint/2010/main" val="4246552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26119-1E45-4E08-BDF5-7D7D391DFF5A}"/>
              </a:ext>
            </a:extLst>
          </p:cNvPr>
          <p:cNvSpPr>
            <a:spLocks noGrp="1"/>
          </p:cNvSpPr>
          <p:nvPr>
            <p:ph type="title"/>
          </p:nvPr>
        </p:nvSpPr>
        <p:spPr/>
        <p:txBody>
          <a:bodyPr>
            <a:normAutofit/>
          </a:bodyPr>
          <a:lstStyle/>
          <a:p>
            <a:r>
              <a:rPr lang="en-GB" b="1" dirty="0"/>
              <a:t>How </a:t>
            </a:r>
            <a:r>
              <a:rPr lang="en-US" dirty="0"/>
              <a:t>Augmented Reality (</a:t>
            </a:r>
            <a:r>
              <a:rPr lang="en-GB" b="1" dirty="0"/>
              <a:t>AR) Is Transforming The Education Industry</a:t>
            </a:r>
            <a:endParaRPr lang="en-US" dirty="0"/>
          </a:p>
        </p:txBody>
      </p:sp>
      <p:sp>
        <p:nvSpPr>
          <p:cNvPr id="3" name="Content Placeholder 2">
            <a:extLst>
              <a:ext uri="{FF2B5EF4-FFF2-40B4-BE49-F238E27FC236}">
                <a16:creationId xmlns:a16="http://schemas.microsoft.com/office/drawing/2014/main" id="{4BCFEA8F-06CD-41CF-AEE2-8FEA3B4DAC9A}"/>
              </a:ext>
            </a:extLst>
          </p:cNvPr>
          <p:cNvSpPr>
            <a:spLocks noGrp="1"/>
          </p:cNvSpPr>
          <p:nvPr>
            <p:ph idx="1"/>
          </p:nvPr>
        </p:nvSpPr>
        <p:spPr/>
        <p:txBody>
          <a:bodyPr/>
          <a:lstStyle/>
          <a:p>
            <a:r>
              <a:rPr lang="en-GB" dirty="0"/>
              <a:t>The AR experience is thriving as a significant trend, and it is estimated that by 2023 there will be 2.4 billion Augmented Reality mobile users worldwide. However, there were only 200 million users in 2015. It is an excellent influx in numbers that can't be ignored. However, my interest in this article is looming around the usage of Augmented Reality in education and eLearning applications. Many of us are only aware of Augmented Reality being used in mobile games like Pokémon Go and social media platforms like Snapchat. However, education is another significant space where this technology can blow up the candles.</a:t>
            </a:r>
            <a:endParaRPr lang="en-US" dirty="0"/>
          </a:p>
        </p:txBody>
      </p:sp>
    </p:spTree>
    <p:extLst>
      <p:ext uri="{BB962C8B-B14F-4D97-AF65-F5344CB8AC3E}">
        <p14:creationId xmlns:p14="http://schemas.microsoft.com/office/powerpoint/2010/main" val="17100300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7B8FE-EBF5-4168-84E6-A9D4197B1F0A}"/>
              </a:ext>
            </a:extLst>
          </p:cNvPr>
          <p:cNvSpPr>
            <a:spLocks noGrp="1"/>
          </p:cNvSpPr>
          <p:nvPr>
            <p:ph type="title"/>
          </p:nvPr>
        </p:nvSpPr>
        <p:spPr/>
        <p:txBody>
          <a:bodyPr/>
          <a:lstStyle/>
          <a:p>
            <a:r>
              <a:rPr lang="en-US" dirty="0"/>
              <a:t>Capacity</a:t>
            </a:r>
          </a:p>
        </p:txBody>
      </p:sp>
      <p:pic>
        <p:nvPicPr>
          <p:cNvPr id="5" name="Content Placeholder 4">
            <a:extLst>
              <a:ext uri="{FF2B5EF4-FFF2-40B4-BE49-F238E27FC236}">
                <a16:creationId xmlns:a16="http://schemas.microsoft.com/office/drawing/2014/main" id="{BA540725-0C7E-4EFA-803B-D4203DB9CBD6}"/>
              </a:ext>
            </a:extLst>
          </p:cNvPr>
          <p:cNvPicPr>
            <a:picLocks noGrp="1" noChangeAspect="1"/>
          </p:cNvPicPr>
          <p:nvPr>
            <p:ph idx="1"/>
          </p:nvPr>
        </p:nvPicPr>
        <p:blipFill>
          <a:blip r:embed="rId2"/>
          <a:stretch>
            <a:fillRect/>
          </a:stretch>
        </p:blipFill>
        <p:spPr>
          <a:xfrm>
            <a:off x="1037559" y="2027582"/>
            <a:ext cx="8570268" cy="4835567"/>
          </a:xfrm>
        </p:spPr>
      </p:pic>
    </p:spTree>
    <p:extLst>
      <p:ext uri="{BB962C8B-B14F-4D97-AF65-F5344CB8AC3E}">
        <p14:creationId xmlns:p14="http://schemas.microsoft.com/office/powerpoint/2010/main" val="14353111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EBE99-BF3B-4FD7-8596-B43B8B25BE43}"/>
              </a:ext>
            </a:extLst>
          </p:cNvPr>
          <p:cNvSpPr>
            <a:spLocks noGrp="1"/>
          </p:cNvSpPr>
          <p:nvPr>
            <p:ph type="title"/>
          </p:nvPr>
        </p:nvSpPr>
        <p:spPr/>
        <p:txBody>
          <a:bodyPr/>
          <a:lstStyle/>
          <a:p>
            <a:r>
              <a:rPr lang="en-US" dirty="0"/>
              <a:t>Blended Learning</a:t>
            </a:r>
          </a:p>
        </p:txBody>
      </p:sp>
      <p:pic>
        <p:nvPicPr>
          <p:cNvPr id="5" name="Content Placeholder 4">
            <a:extLst>
              <a:ext uri="{FF2B5EF4-FFF2-40B4-BE49-F238E27FC236}">
                <a16:creationId xmlns:a16="http://schemas.microsoft.com/office/drawing/2014/main" id="{9EBCAB2F-E56A-4571-83AB-53F4AAFE69BD}"/>
              </a:ext>
            </a:extLst>
          </p:cNvPr>
          <p:cNvPicPr>
            <a:picLocks noGrp="1" noChangeAspect="1"/>
          </p:cNvPicPr>
          <p:nvPr>
            <p:ph idx="1"/>
          </p:nvPr>
        </p:nvPicPr>
        <p:blipFill>
          <a:blip r:embed="rId2"/>
          <a:stretch>
            <a:fillRect/>
          </a:stretch>
        </p:blipFill>
        <p:spPr>
          <a:xfrm>
            <a:off x="999514" y="2093844"/>
            <a:ext cx="8975473" cy="4597193"/>
          </a:xfrm>
        </p:spPr>
      </p:pic>
    </p:spTree>
    <p:extLst>
      <p:ext uri="{BB962C8B-B14F-4D97-AF65-F5344CB8AC3E}">
        <p14:creationId xmlns:p14="http://schemas.microsoft.com/office/powerpoint/2010/main" val="25903139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252EA-0BB1-4839-A3A7-4FA881E4AB98}"/>
              </a:ext>
            </a:extLst>
          </p:cNvPr>
          <p:cNvSpPr>
            <a:spLocks noGrp="1"/>
          </p:cNvSpPr>
          <p:nvPr>
            <p:ph type="title"/>
          </p:nvPr>
        </p:nvSpPr>
        <p:spPr/>
        <p:txBody>
          <a:bodyPr/>
          <a:lstStyle/>
          <a:p>
            <a:r>
              <a:rPr lang="en-US" dirty="0"/>
              <a:t>Options</a:t>
            </a:r>
          </a:p>
        </p:txBody>
      </p:sp>
      <p:pic>
        <p:nvPicPr>
          <p:cNvPr id="5" name="Content Placeholder 4">
            <a:extLst>
              <a:ext uri="{FF2B5EF4-FFF2-40B4-BE49-F238E27FC236}">
                <a16:creationId xmlns:a16="http://schemas.microsoft.com/office/drawing/2014/main" id="{C76C5837-3A3C-42CB-A244-BA8F3D0AF422}"/>
              </a:ext>
            </a:extLst>
          </p:cNvPr>
          <p:cNvPicPr>
            <a:picLocks noGrp="1" noChangeAspect="1"/>
          </p:cNvPicPr>
          <p:nvPr>
            <p:ph idx="1"/>
          </p:nvPr>
        </p:nvPicPr>
        <p:blipFill>
          <a:blip r:embed="rId2"/>
          <a:stretch>
            <a:fillRect/>
          </a:stretch>
        </p:blipFill>
        <p:spPr>
          <a:xfrm>
            <a:off x="344557" y="2035520"/>
            <a:ext cx="11131826" cy="4822480"/>
          </a:xfrm>
        </p:spPr>
      </p:pic>
    </p:spTree>
    <p:extLst>
      <p:ext uri="{BB962C8B-B14F-4D97-AF65-F5344CB8AC3E}">
        <p14:creationId xmlns:p14="http://schemas.microsoft.com/office/powerpoint/2010/main" val="2733036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B506E-4EC7-4951-867D-F1B394D3B7C1}"/>
              </a:ext>
            </a:extLst>
          </p:cNvPr>
          <p:cNvSpPr>
            <a:spLocks noGrp="1"/>
          </p:cNvSpPr>
          <p:nvPr>
            <p:ph type="title"/>
          </p:nvPr>
        </p:nvSpPr>
        <p:spPr/>
        <p:txBody>
          <a:bodyPr/>
          <a:lstStyle/>
          <a:p>
            <a:r>
              <a:rPr lang="en-US" dirty="0"/>
              <a:t>Challenges &amp; Opportunities</a:t>
            </a:r>
          </a:p>
        </p:txBody>
      </p:sp>
      <p:sp>
        <p:nvSpPr>
          <p:cNvPr id="3" name="Content Placeholder 2">
            <a:extLst>
              <a:ext uri="{FF2B5EF4-FFF2-40B4-BE49-F238E27FC236}">
                <a16:creationId xmlns:a16="http://schemas.microsoft.com/office/drawing/2014/main" id="{3270F58D-7B72-45A3-A79E-86E82DEB6F84}"/>
              </a:ext>
            </a:extLst>
          </p:cNvPr>
          <p:cNvSpPr>
            <a:spLocks noGrp="1"/>
          </p:cNvSpPr>
          <p:nvPr>
            <p:ph idx="1"/>
          </p:nvPr>
        </p:nvSpPr>
        <p:spPr/>
        <p:txBody>
          <a:bodyPr>
            <a:normAutofit lnSpcReduction="10000"/>
          </a:bodyPr>
          <a:lstStyle/>
          <a:p>
            <a:r>
              <a:rPr lang="en-US" dirty="0"/>
              <a:t>Responding to collaboration </a:t>
            </a:r>
          </a:p>
          <a:p>
            <a:r>
              <a:rPr lang="en-US" dirty="0"/>
              <a:t>Empowering employees and clients </a:t>
            </a:r>
          </a:p>
          <a:p>
            <a:r>
              <a:rPr lang="en-US" dirty="0"/>
              <a:t>Coping with temporariness </a:t>
            </a:r>
          </a:p>
          <a:p>
            <a:r>
              <a:rPr lang="en-US" dirty="0"/>
              <a:t>Stimulating innovation and change</a:t>
            </a:r>
          </a:p>
          <a:p>
            <a:r>
              <a:rPr lang="en-US" dirty="0"/>
              <a:t>Emerges of e-organization and e-learning</a:t>
            </a:r>
          </a:p>
          <a:p>
            <a:r>
              <a:rPr lang="en-US" dirty="0"/>
              <a:t>Improving ethical behavior </a:t>
            </a:r>
          </a:p>
          <a:p>
            <a:r>
              <a:rPr lang="en-US" dirty="0"/>
              <a:t>Improving clients services</a:t>
            </a:r>
          </a:p>
          <a:p>
            <a:r>
              <a:rPr lang="en-US" dirty="0"/>
              <a:t>Helping employees balance work-life conflicts</a:t>
            </a:r>
          </a:p>
        </p:txBody>
      </p:sp>
    </p:spTree>
    <p:extLst>
      <p:ext uri="{BB962C8B-B14F-4D97-AF65-F5344CB8AC3E}">
        <p14:creationId xmlns:p14="http://schemas.microsoft.com/office/powerpoint/2010/main" val="4972123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39A95-58CA-4AFF-BC93-1BD51C6A4C60}"/>
              </a:ext>
            </a:extLst>
          </p:cNvPr>
          <p:cNvSpPr>
            <a:spLocks noGrp="1"/>
          </p:cNvSpPr>
          <p:nvPr>
            <p:ph type="title"/>
          </p:nvPr>
        </p:nvSpPr>
        <p:spPr/>
        <p:txBody>
          <a:bodyPr/>
          <a:lstStyle/>
          <a:p>
            <a:pPr algn="ctr"/>
            <a:r>
              <a:rPr lang="en-US" dirty="0"/>
              <a:t>Best Wishes to All</a:t>
            </a:r>
          </a:p>
        </p:txBody>
      </p:sp>
      <p:pic>
        <p:nvPicPr>
          <p:cNvPr id="1026" name="Picture 2" descr="1,273 Thanks Emoji Stock Photos, Pictures &amp; Royalty-Free Images - iStock">
            <a:extLst>
              <a:ext uri="{FF2B5EF4-FFF2-40B4-BE49-F238E27FC236}">
                <a16:creationId xmlns:a16="http://schemas.microsoft.com/office/drawing/2014/main" id="{5E55BAC9-BBA9-46EA-A45C-80FA8C5335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6627" y="2319096"/>
            <a:ext cx="4055166" cy="40551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7633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5593A-ADBF-426A-8E5C-A8A5A6310DE4}"/>
              </a:ext>
            </a:extLst>
          </p:cNvPr>
          <p:cNvSpPr>
            <a:spLocks noGrp="1"/>
          </p:cNvSpPr>
          <p:nvPr>
            <p:ph type="title"/>
          </p:nvPr>
        </p:nvSpPr>
        <p:spPr/>
        <p:txBody>
          <a:bodyPr/>
          <a:lstStyle/>
          <a:p>
            <a:r>
              <a:rPr lang="en-US" dirty="0"/>
              <a:t>Challenges</a:t>
            </a:r>
          </a:p>
        </p:txBody>
      </p:sp>
      <p:pic>
        <p:nvPicPr>
          <p:cNvPr id="5" name="Content Placeholder 4">
            <a:extLst>
              <a:ext uri="{FF2B5EF4-FFF2-40B4-BE49-F238E27FC236}">
                <a16:creationId xmlns:a16="http://schemas.microsoft.com/office/drawing/2014/main" id="{A9CDA9D1-6FE6-4CBE-B14E-51D83AFFE783}"/>
              </a:ext>
            </a:extLst>
          </p:cNvPr>
          <p:cNvPicPr>
            <a:picLocks noGrp="1" noChangeAspect="1"/>
          </p:cNvPicPr>
          <p:nvPr>
            <p:ph idx="1"/>
          </p:nvPr>
        </p:nvPicPr>
        <p:blipFill>
          <a:blip r:embed="rId2"/>
          <a:stretch>
            <a:fillRect/>
          </a:stretch>
        </p:blipFill>
        <p:spPr>
          <a:xfrm>
            <a:off x="810085" y="2109401"/>
            <a:ext cx="9484097" cy="4547327"/>
          </a:xfrm>
        </p:spPr>
      </p:pic>
    </p:spTree>
    <p:extLst>
      <p:ext uri="{BB962C8B-B14F-4D97-AF65-F5344CB8AC3E}">
        <p14:creationId xmlns:p14="http://schemas.microsoft.com/office/powerpoint/2010/main" val="3021603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C3DE-7BC2-41E1-82BB-DBC355C18675}"/>
              </a:ext>
            </a:extLst>
          </p:cNvPr>
          <p:cNvSpPr>
            <a:spLocks noGrp="1"/>
          </p:cNvSpPr>
          <p:nvPr>
            <p:ph type="title"/>
          </p:nvPr>
        </p:nvSpPr>
        <p:spPr/>
        <p:txBody>
          <a:bodyPr/>
          <a:lstStyle/>
          <a:p>
            <a:r>
              <a:rPr lang="en-US" dirty="0"/>
              <a:t>Internet users per 100 inhabitants in 2017</a:t>
            </a:r>
          </a:p>
        </p:txBody>
      </p:sp>
      <p:pic>
        <p:nvPicPr>
          <p:cNvPr id="5" name="Content Placeholder 4">
            <a:extLst>
              <a:ext uri="{FF2B5EF4-FFF2-40B4-BE49-F238E27FC236}">
                <a16:creationId xmlns:a16="http://schemas.microsoft.com/office/drawing/2014/main" id="{4216BC75-5867-49EB-A3D4-50EA4F5AAAFC}"/>
              </a:ext>
            </a:extLst>
          </p:cNvPr>
          <p:cNvPicPr>
            <a:picLocks noGrp="1" noChangeAspect="1"/>
          </p:cNvPicPr>
          <p:nvPr>
            <p:ph idx="1"/>
          </p:nvPr>
        </p:nvPicPr>
        <p:blipFill>
          <a:blip r:embed="rId2"/>
          <a:stretch>
            <a:fillRect/>
          </a:stretch>
        </p:blipFill>
        <p:spPr>
          <a:xfrm>
            <a:off x="887896" y="2031789"/>
            <a:ext cx="9236765" cy="4719026"/>
          </a:xfrm>
        </p:spPr>
      </p:pic>
    </p:spTree>
    <p:extLst>
      <p:ext uri="{BB962C8B-B14F-4D97-AF65-F5344CB8AC3E}">
        <p14:creationId xmlns:p14="http://schemas.microsoft.com/office/powerpoint/2010/main" val="4180007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49EE3-4E2C-4245-BD44-8A994BFA5B9F}"/>
              </a:ext>
            </a:extLst>
          </p:cNvPr>
          <p:cNvSpPr>
            <a:spLocks noGrp="1"/>
          </p:cNvSpPr>
          <p:nvPr>
            <p:ph type="title"/>
          </p:nvPr>
        </p:nvSpPr>
        <p:spPr/>
        <p:txBody>
          <a:bodyPr/>
          <a:lstStyle/>
          <a:p>
            <a:r>
              <a:rPr lang="en-US" dirty="0"/>
              <a:t>Mobile subscriptions </a:t>
            </a:r>
          </a:p>
        </p:txBody>
      </p:sp>
      <p:pic>
        <p:nvPicPr>
          <p:cNvPr id="5" name="Content Placeholder 4">
            <a:extLst>
              <a:ext uri="{FF2B5EF4-FFF2-40B4-BE49-F238E27FC236}">
                <a16:creationId xmlns:a16="http://schemas.microsoft.com/office/drawing/2014/main" id="{2F22C616-B975-46BE-A132-2A64255EE833}"/>
              </a:ext>
            </a:extLst>
          </p:cNvPr>
          <p:cNvPicPr>
            <a:picLocks noGrp="1" noChangeAspect="1"/>
          </p:cNvPicPr>
          <p:nvPr>
            <p:ph idx="1"/>
          </p:nvPr>
        </p:nvPicPr>
        <p:blipFill>
          <a:blip r:embed="rId2"/>
          <a:stretch>
            <a:fillRect/>
          </a:stretch>
        </p:blipFill>
        <p:spPr>
          <a:xfrm>
            <a:off x="827259" y="2106257"/>
            <a:ext cx="9319983" cy="4546334"/>
          </a:xfrm>
        </p:spPr>
      </p:pic>
    </p:spTree>
    <p:extLst>
      <p:ext uri="{BB962C8B-B14F-4D97-AF65-F5344CB8AC3E}">
        <p14:creationId xmlns:p14="http://schemas.microsoft.com/office/powerpoint/2010/main" val="116296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23251-FBBB-4534-A36D-085770F2D726}"/>
              </a:ext>
            </a:extLst>
          </p:cNvPr>
          <p:cNvSpPr>
            <a:spLocks noGrp="1"/>
          </p:cNvSpPr>
          <p:nvPr>
            <p:ph type="title"/>
          </p:nvPr>
        </p:nvSpPr>
        <p:spPr/>
        <p:txBody>
          <a:bodyPr/>
          <a:lstStyle/>
          <a:p>
            <a:r>
              <a:rPr lang="en-US" dirty="0"/>
              <a:t>Boat schools in Bangladesh</a:t>
            </a:r>
          </a:p>
        </p:txBody>
      </p:sp>
      <p:pic>
        <p:nvPicPr>
          <p:cNvPr id="5" name="Content Placeholder 4">
            <a:extLst>
              <a:ext uri="{FF2B5EF4-FFF2-40B4-BE49-F238E27FC236}">
                <a16:creationId xmlns:a16="http://schemas.microsoft.com/office/drawing/2014/main" id="{82A710C0-9EDC-4D9C-AFED-66895606E8D2}"/>
              </a:ext>
            </a:extLst>
          </p:cNvPr>
          <p:cNvPicPr>
            <a:picLocks noGrp="1" noChangeAspect="1"/>
          </p:cNvPicPr>
          <p:nvPr>
            <p:ph idx="1"/>
          </p:nvPr>
        </p:nvPicPr>
        <p:blipFill>
          <a:blip r:embed="rId2"/>
          <a:stretch>
            <a:fillRect/>
          </a:stretch>
        </p:blipFill>
        <p:spPr>
          <a:xfrm>
            <a:off x="940904" y="1996148"/>
            <a:ext cx="9353278" cy="4861852"/>
          </a:xfrm>
        </p:spPr>
      </p:pic>
    </p:spTree>
    <p:extLst>
      <p:ext uri="{BB962C8B-B14F-4D97-AF65-F5344CB8AC3E}">
        <p14:creationId xmlns:p14="http://schemas.microsoft.com/office/powerpoint/2010/main" val="2988485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A9E1F-5273-4A22-9537-2598F9921053}"/>
              </a:ext>
            </a:extLst>
          </p:cNvPr>
          <p:cNvSpPr>
            <a:spLocks noGrp="1"/>
          </p:cNvSpPr>
          <p:nvPr>
            <p:ph type="title"/>
          </p:nvPr>
        </p:nvSpPr>
        <p:spPr/>
        <p:txBody>
          <a:bodyPr/>
          <a:lstStyle/>
          <a:p>
            <a:r>
              <a:rPr lang="en-US" dirty="0"/>
              <a:t>Social distance</a:t>
            </a:r>
          </a:p>
        </p:txBody>
      </p:sp>
      <p:pic>
        <p:nvPicPr>
          <p:cNvPr id="5" name="Content Placeholder 4">
            <a:extLst>
              <a:ext uri="{FF2B5EF4-FFF2-40B4-BE49-F238E27FC236}">
                <a16:creationId xmlns:a16="http://schemas.microsoft.com/office/drawing/2014/main" id="{47520765-BAEF-4391-A5D7-FBA65FA0AD23}"/>
              </a:ext>
            </a:extLst>
          </p:cNvPr>
          <p:cNvPicPr>
            <a:picLocks noGrp="1" noChangeAspect="1"/>
          </p:cNvPicPr>
          <p:nvPr>
            <p:ph idx="1"/>
          </p:nvPr>
        </p:nvPicPr>
        <p:blipFill>
          <a:blip r:embed="rId2"/>
          <a:stretch>
            <a:fillRect/>
          </a:stretch>
        </p:blipFill>
        <p:spPr>
          <a:xfrm>
            <a:off x="746583" y="1989700"/>
            <a:ext cx="9547600" cy="4831594"/>
          </a:xfrm>
        </p:spPr>
      </p:pic>
    </p:spTree>
    <p:extLst>
      <p:ext uri="{BB962C8B-B14F-4D97-AF65-F5344CB8AC3E}">
        <p14:creationId xmlns:p14="http://schemas.microsoft.com/office/powerpoint/2010/main" val="3162558435"/>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2205</TotalTime>
  <Words>320</Words>
  <Application>Microsoft Office PowerPoint</Application>
  <PresentationFormat>Widescreen</PresentationFormat>
  <Paragraphs>59</Paragraphs>
  <Slides>40</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40</vt:i4>
      </vt:variant>
    </vt:vector>
  </HeadingPairs>
  <TitlesOfParts>
    <vt:vector size="43" baseType="lpstr">
      <vt:lpstr>Arial</vt:lpstr>
      <vt:lpstr>Trebuchet MS</vt:lpstr>
      <vt:lpstr>Berlin</vt:lpstr>
      <vt:lpstr>Management and Organization of Online Classes: Challenges and Opportunities</vt:lpstr>
      <vt:lpstr>Management and Organization of Online Classes: Challenges and Opportunities</vt:lpstr>
      <vt:lpstr>Main Challenges &amp; Opportunities of organizational behavior are:</vt:lpstr>
      <vt:lpstr>Challenges &amp; Opportunities</vt:lpstr>
      <vt:lpstr>Challenges</vt:lpstr>
      <vt:lpstr>Internet users per 100 inhabitants in 2017</vt:lpstr>
      <vt:lpstr>Mobile subscriptions </vt:lpstr>
      <vt:lpstr>Boat schools in Bangladesh</vt:lpstr>
      <vt:lpstr>Social distance</vt:lpstr>
      <vt:lpstr>PWD</vt:lpstr>
      <vt:lpstr>More PWD joining ODL</vt:lpstr>
      <vt:lpstr>Workforce Recovery Programme</vt:lpstr>
      <vt:lpstr>Pedagogical Challenge</vt:lpstr>
      <vt:lpstr>3 Type Content</vt:lpstr>
      <vt:lpstr>Quality Contents</vt:lpstr>
      <vt:lpstr>OER</vt:lpstr>
      <vt:lpstr>Khan Academy USA</vt:lpstr>
      <vt:lpstr>Learner &amp; Learning Support</vt:lpstr>
      <vt:lpstr>IIST Mirpur-10, Dhaka-1216</vt:lpstr>
      <vt:lpstr>Jackpot Malaysia </vt:lpstr>
      <vt:lpstr>Assessment</vt:lpstr>
      <vt:lpstr>Blended Learning</vt:lpstr>
      <vt:lpstr>Access</vt:lpstr>
      <vt:lpstr>Tele School TV</vt:lpstr>
      <vt:lpstr>Online Courses</vt:lpstr>
      <vt:lpstr>Mobile</vt:lpstr>
      <vt:lpstr>Range of Technology uses</vt:lpstr>
      <vt:lpstr>Well-being </vt:lpstr>
      <vt:lpstr>Online Safty</vt:lpstr>
      <vt:lpstr>Regular Communication</vt:lpstr>
      <vt:lpstr>3 C</vt:lpstr>
      <vt:lpstr>Connectivity</vt:lpstr>
      <vt:lpstr>Mindset</vt:lpstr>
      <vt:lpstr>Multiple Media (Web Development Level-4)</vt:lpstr>
      <vt:lpstr>Artificial Intelligence Simulation </vt:lpstr>
      <vt:lpstr>How Augmented Reality (AR) Is Transforming The Education Industry</vt:lpstr>
      <vt:lpstr>Capacity</vt:lpstr>
      <vt:lpstr>Blended Learning</vt:lpstr>
      <vt:lpstr>Options</vt:lpstr>
      <vt:lpstr>Best Wishes to All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dc:title>
  <dc:creator>HP</dc:creator>
  <cp:lastModifiedBy>HP</cp:lastModifiedBy>
  <cp:revision>27</cp:revision>
  <dcterms:created xsi:type="dcterms:W3CDTF">2022-05-22T01:41:51Z</dcterms:created>
  <dcterms:modified xsi:type="dcterms:W3CDTF">2022-05-25T01:21:00Z</dcterms:modified>
</cp:coreProperties>
</file>

<file path=docProps/thumbnail.jpeg>
</file>